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308" r:id="rId4"/>
    <p:sldId id="270" r:id="rId5"/>
    <p:sldId id="341" r:id="rId6"/>
    <p:sldId id="369" r:id="rId7"/>
    <p:sldId id="342" r:id="rId8"/>
    <p:sldId id="343" r:id="rId9"/>
    <p:sldId id="344" r:id="rId10"/>
    <p:sldId id="345" r:id="rId11"/>
    <p:sldId id="346" r:id="rId12"/>
    <p:sldId id="347" r:id="rId13"/>
    <p:sldId id="348" r:id="rId14"/>
    <p:sldId id="349" r:id="rId15"/>
    <p:sldId id="350" r:id="rId16"/>
    <p:sldId id="351" r:id="rId17"/>
    <p:sldId id="352" r:id="rId18"/>
    <p:sldId id="353" r:id="rId19"/>
    <p:sldId id="354" r:id="rId20"/>
    <p:sldId id="355" r:id="rId21"/>
    <p:sldId id="370" r:id="rId22"/>
    <p:sldId id="371" r:id="rId23"/>
    <p:sldId id="372" r:id="rId24"/>
    <p:sldId id="373" r:id="rId25"/>
    <p:sldId id="374" r:id="rId26"/>
    <p:sldId id="361" r:id="rId27"/>
    <p:sldId id="362" r:id="rId28"/>
    <p:sldId id="363" r:id="rId29"/>
    <p:sldId id="364" r:id="rId30"/>
    <p:sldId id="365" r:id="rId31"/>
    <p:sldId id="366" r:id="rId32"/>
    <p:sldId id="367" r:id="rId33"/>
    <p:sldId id="368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9764" autoAdjust="0"/>
  </p:normalViewPr>
  <p:slideViewPr>
    <p:cSldViewPr snapToGrid="0">
      <p:cViewPr>
        <p:scale>
          <a:sx n="100" d="100"/>
          <a:sy n="100" d="100"/>
        </p:scale>
        <p:origin x="-960" y="-5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 smtClean="0">
                <a:latin typeface="Britannic Bold" panose="020B0903060703020204" pitchFamily="34" charset="0"/>
              </a:rPr>
              <a:t>CIS 55 – </a:t>
            </a:r>
            <a:br>
              <a:rPr lang="en-US" cap="none" dirty="0" smtClean="0">
                <a:latin typeface="Britannic Bold" panose="020B0903060703020204" pitchFamily="34" charset="0"/>
              </a:rPr>
            </a:br>
            <a:r>
              <a:rPr lang="en-US" cap="none" dirty="0" smtClean="0">
                <a:latin typeface="Britannic Bold" panose="020B0903060703020204" pitchFamily="34" charset="0"/>
              </a:rPr>
              <a:t>iOS Programming</a:t>
            </a:r>
            <a:endParaRPr lang="en-US" cap="none" dirty="0">
              <a:latin typeface="Britannic Bold" panose="020B0903060703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cap="none" dirty="0" smtClean="0"/>
              <a:t>Manish </a:t>
            </a:r>
            <a:r>
              <a:rPr lang="en-US" sz="3200" cap="none" dirty="0" err="1"/>
              <a:t>G</a:t>
            </a:r>
            <a:r>
              <a:rPr lang="en-US" sz="3200" cap="none" dirty="0" err="1" smtClean="0"/>
              <a:t>oel</a:t>
            </a:r>
            <a:endParaRPr lang="en-US" sz="3200" cap="none" dirty="0"/>
          </a:p>
        </p:txBody>
      </p:sp>
    </p:spTree>
    <p:extLst>
      <p:ext uri="{BB962C8B-B14F-4D97-AF65-F5344CB8AC3E}">
        <p14:creationId xmlns:p14="http://schemas.microsoft.com/office/powerpoint/2010/main" val="3087569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457200"/>
            <a:ext cx="10364451" cy="762000"/>
          </a:xfrm>
        </p:spPr>
        <p:txBody>
          <a:bodyPr/>
          <a:lstStyle/>
          <a:p>
            <a:r>
              <a:rPr lang="en-US" cap="none" dirty="0" smtClean="0"/>
              <a:t>Swift Playgrounds – 4</a:t>
            </a:r>
            <a:endParaRPr lang="en-US" cap="none" dirty="0"/>
          </a:p>
        </p:txBody>
      </p:sp>
      <p:pic>
        <p:nvPicPr>
          <p:cNvPr id="6" name="Picture 5" descr="Screen Shot 2015-01-11 at 9.17.32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0" t="24630" r="5938" b="27963"/>
          <a:stretch/>
        </p:blipFill>
        <p:spPr>
          <a:xfrm>
            <a:off x="698500" y="546100"/>
            <a:ext cx="10578554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00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1-11 at 10.27.2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2" t="4075" r="24184" b="59074"/>
          <a:stretch/>
        </p:blipFill>
        <p:spPr>
          <a:xfrm>
            <a:off x="469899" y="965200"/>
            <a:ext cx="1128774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00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1-11 at 10.27.2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30" b="19629"/>
          <a:stretch/>
        </p:blipFill>
        <p:spPr>
          <a:xfrm>
            <a:off x="255954" y="368300"/>
            <a:ext cx="11605846" cy="3543300"/>
          </a:xfrm>
          <a:prstGeom prst="rect">
            <a:avLst/>
          </a:prstGeom>
        </p:spPr>
      </p:pic>
      <p:pic>
        <p:nvPicPr>
          <p:cNvPr id="6" name="Picture 5" descr="Screen Shot 2015-01-11 at 10.28.46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74" b="43889"/>
          <a:stretch/>
        </p:blipFill>
        <p:spPr>
          <a:xfrm>
            <a:off x="0" y="4445000"/>
            <a:ext cx="12299674" cy="2171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22900" y="3505200"/>
            <a:ext cx="49530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The </a:t>
            </a:r>
            <a:r>
              <a:rPr lang="en-US" sz="2400" dirty="0" err="1" smtClean="0">
                <a:solidFill>
                  <a:srgbClr val="FF0000"/>
                </a:solidFill>
              </a:rPr>
              <a:t>Xcode</a:t>
            </a:r>
            <a:r>
              <a:rPr lang="en-US" sz="2400" dirty="0" smtClean="0">
                <a:solidFill>
                  <a:srgbClr val="FF0000"/>
                </a:solidFill>
              </a:rPr>
              <a:t> IDE is designed to provide contextual help – don’t be shy to use it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300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11 at 1.50.37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14628"/>
          <a:stretch/>
        </p:blipFill>
        <p:spPr>
          <a:xfrm>
            <a:off x="794288" y="317500"/>
            <a:ext cx="10044482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42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11 at 2.05.4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70" b="23220"/>
          <a:stretch/>
        </p:blipFill>
        <p:spPr>
          <a:xfrm>
            <a:off x="421665" y="469900"/>
            <a:ext cx="11572317" cy="2908300"/>
          </a:xfrm>
          <a:prstGeom prst="rect">
            <a:avLst/>
          </a:prstGeom>
        </p:spPr>
      </p:pic>
      <p:pic>
        <p:nvPicPr>
          <p:cNvPr id="4" name="Picture 3" descr="Screen Shot 2015-01-11 at 3.16.27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04" b="11296"/>
          <a:stretch/>
        </p:blipFill>
        <p:spPr>
          <a:xfrm>
            <a:off x="422544" y="3695700"/>
            <a:ext cx="11584122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42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1-11 at 3.28.0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1" t="46852" r="5768" b="13333"/>
          <a:stretch/>
        </p:blipFill>
        <p:spPr>
          <a:xfrm>
            <a:off x="965199" y="812800"/>
            <a:ext cx="10399233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42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1-11 at 3.48.1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4" t="28333" r="5944" b="11296"/>
          <a:stretch/>
        </p:blipFill>
        <p:spPr>
          <a:xfrm>
            <a:off x="1244600" y="520700"/>
            <a:ext cx="8860470" cy="577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42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11 at 5.09.3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8" t="10185" r="6021" b="64074"/>
          <a:stretch/>
        </p:blipFill>
        <p:spPr>
          <a:xfrm>
            <a:off x="1066800" y="469899"/>
            <a:ext cx="10045700" cy="2727251"/>
          </a:xfrm>
          <a:prstGeom prst="rect">
            <a:avLst/>
          </a:prstGeom>
        </p:spPr>
      </p:pic>
      <p:pic>
        <p:nvPicPr>
          <p:cNvPr id="3" name="Picture 2" descr="Screen Shot 2015-01-11 at 5.09.3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5" t="33519" r="5848" b="39259"/>
          <a:stretch/>
        </p:blipFill>
        <p:spPr>
          <a:xfrm>
            <a:off x="1054100" y="3556000"/>
            <a:ext cx="10007600" cy="285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42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11 at 5.09.3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1" t="58889" r="5848" b="9074"/>
          <a:stretch/>
        </p:blipFill>
        <p:spPr>
          <a:xfrm>
            <a:off x="850900" y="317499"/>
            <a:ext cx="10287000" cy="3475881"/>
          </a:xfrm>
          <a:prstGeom prst="rect">
            <a:avLst/>
          </a:prstGeom>
        </p:spPr>
      </p:pic>
      <p:pic>
        <p:nvPicPr>
          <p:cNvPr id="3" name="Picture 2" descr="Screen Shot 2015-01-11 at 5.20.22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4" t="26111" r="5676" b="48148"/>
          <a:stretch/>
        </p:blipFill>
        <p:spPr>
          <a:xfrm>
            <a:off x="850900" y="3898900"/>
            <a:ext cx="10287000" cy="277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42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11 at 5.20.2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7963" r="5848" b="11852"/>
          <a:stretch/>
        </p:blipFill>
        <p:spPr>
          <a:xfrm>
            <a:off x="1282699" y="1155700"/>
            <a:ext cx="974657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42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457200"/>
            <a:ext cx="10364451" cy="914400"/>
          </a:xfrm>
        </p:spPr>
        <p:txBody>
          <a:bodyPr/>
          <a:lstStyle/>
          <a:p>
            <a:r>
              <a:rPr lang="en-US" cap="none" dirty="0" smtClean="0"/>
              <a:t>Lecture </a:t>
            </a:r>
            <a:r>
              <a:rPr lang="en-US" cap="none" dirty="0" smtClean="0"/>
              <a:t>Agenda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828799"/>
            <a:ext cx="10363826" cy="4114800"/>
          </a:xfrm>
        </p:spPr>
        <p:txBody>
          <a:bodyPr>
            <a:normAutofit fontScale="92500" lnSpcReduction="10000"/>
          </a:bodyPr>
          <a:lstStyle/>
          <a:p>
            <a:r>
              <a:rPr lang="en-US" sz="2400" cap="none" dirty="0" smtClean="0"/>
              <a:t>Textbook update</a:t>
            </a:r>
          </a:p>
          <a:p>
            <a:r>
              <a:rPr lang="en-US" sz="2400" cap="none" dirty="0" smtClean="0"/>
              <a:t>Tutoring help</a:t>
            </a:r>
          </a:p>
          <a:p>
            <a:r>
              <a:rPr lang="en-US" sz="2400" cap="none" dirty="0" err="1" smtClean="0"/>
              <a:t>iOS</a:t>
            </a:r>
            <a:r>
              <a:rPr lang="en-US" sz="2400" cap="none" dirty="0" smtClean="0"/>
              <a:t> developer accounts</a:t>
            </a:r>
          </a:p>
          <a:p>
            <a:r>
              <a:rPr lang="en-US" sz="2400" cap="none" dirty="0" smtClean="0"/>
              <a:t>Why Swift?</a:t>
            </a:r>
          </a:p>
          <a:p>
            <a:r>
              <a:rPr lang="en-US" sz="2400" cap="none" dirty="0" smtClean="0"/>
              <a:t>Introduction to the Swift language</a:t>
            </a:r>
            <a:endParaRPr lang="en-US" sz="2400" cap="none" dirty="0" smtClean="0"/>
          </a:p>
          <a:p>
            <a:pPr lvl="1"/>
            <a:r>
              <a:rPr lang="en-US" sz="2200" cap="none" dirty="0" smtClean="0"/>
              <a:t>Data Types</a:t>
            </a:r>
          </a:p>
          <a:p>
            <a:pPr lvl="1"/>
            <a:r>
              <a:rPr lang="en-US" sz="2200" cap="none" dirty="0" smtClean="0"/>
              <a:t>Conditionals / Decisions</a:t>
            </a:r>
          </a:p>
          <a:p>
            <a:pPr lvl="1"/>
            <a:r>
              <a:rPr lang="en-US" sz="2200" cap="none" dirty="0" smtClean="0"/>
              <a:t>Loops / Control Flow</a:t>
            </a:r>
          </a:p>
          <a:p>
            <a:pPr lvl="1"/>
            <a:r>
              <a:rPr lang="en-US" sz="2200" cap="none" dirty="0" smtClean="0"/>
              <a:t>Arrays / Collections</a:t>
            </a:r>
          </a:p>
        </p:txBody>
      </p:sp>
    </p:spTree>
    <p:extLst>
      <p:ext uri="{BB962C8B-B14F-4D97-AF65-F5344CB8AC3E}">
        <p14:creationId xmlns:p14="http://schemas.microsoft.com/office/powerpoint/2010/main" val="275770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1-12 at 4.39.4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6" t="13519" r="5511" b="24815"/>
          <a:stretch/>
        </p:blipFill>
        <p:spPr>
          <a:xfrm>
            <a:off x="711200" y="647699"/>
            <a:ext cx="8597900" cy="55486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867900" y="1054100"/>
            <a:ext cx="1778000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Playground is not very helpful when dealing with many cases especially loops.</a:t>
            </a:r>
          </a:p>
          <a:p>
            <a:endParaRPr lang="en-US" dirty="0"/>
          </a:p>
          <a:p>
            <a:r>
              <a:rPr lang="en-US" dirty="0" smtClean="0"/>
              <a:t>To see what the code would do in console, view the assistant editor window from the menu or toolbar.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142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12 at 4.43.5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6" t="15926" r="5511" b="25926"/>
          <a:stretch/>
        </p:blipFill>
        <p:spPr>
          <a:xfrm>
            <a:off x="1485899" y="533400"/>
            <a:ext cx="9454139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214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12 at 4.45.57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" t="9075" r="6444" b="13333"/>
          <a:stretch/>
        </p:blipFill>
        <p:spPr>
          <a:xfrm>
            <a:off x="1981200" y="234523"/>
            <a:ext cx="7480300" cy="638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214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12 at 5.11.15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" t="9445" r="5906" b="13704"/>
          <a:stretch/>
        </p:blipFill>
        <p:spPr>
          <a:xfrm>
            <a:off x="1295400" y="228600"/>
            <a:ext cx="7581900" cy="636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214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12 at 5.19.06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9" t="12037" r="5795" b="15000"/>
          <a:stretch/>
        </p:blipFill>
        <p:spPr>
          <a:xfrm>
            <a:off x="1739900" y="317500"/>
            <a:ext cx="8178800" cy="619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214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1-12 at 5.25.0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555" b="12223"/>
          <a:stretch/>
        </p:blipFill>
        <p:spPr>
          <a:xfrm>
            <a:off x="980546" y="711200"/>
            <a:ext cx="9144000" cy="1449223"/>
          </a:xfrm>
          <a:prstGeom prst="rect">
            <a:avLst/>
          </a:prstGeom>
        </p:spPr>
      </p:pic>
      <p:pic>
        <p:nvPicPr>
          <p:cNvPr id="4" name="Picture 3" descr="Screen Shot 2015-01-12 at 5.25.37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26" b="11296"/>
          <a:stretch/>
        </p:blipFill>
        <p:spPr>
          <a:xfrm>
            <a:off x="980546" y="2654300"/>
            <a:ext cx="9144000" cy="1495972"/>
          </a:xfrm>
          <a:prstGeom prst="rect">
            <a:avLst/>
          </a:prstGeom>
        </p:spPr>
      </p:pic>
      <p:pic>
        <p:nvPicPr>
          <p:cNvPr id="5" name="Picture 4" descr="Screen Shot 2015-01-12 at 5.27.22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26" b="11667"/>
          <a:stretch/>
        </p:blipFill>
        <p:spPr>
          <a:xfrm>
            <a:off x="980546" y="4686300"/>
            <a:ext cx="9144000" cy="146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773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457200"/>
            <a:ext cx="10364451" cy="914400"/>
          </a:xfrm>
        </p:spPr>
        <p:txBody>
          <a:bodyPr/>
          <a:lstStyle/>
          <a:p>
            <a:r>
              <a:rPr lang="en-US" cap="none" dirty="0" smtClean="0"/>
              <a:t>Programming Syntax – Data Types</a:t>
            </a:r>
            <a:endParaRPr lang="en-US" cap="none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904159507"/>
              </p:ext>
            </p:extLst>
          </p:nvPr>
        </p:nvGraphicFramePr>
        <p:xfrm>
          <a:off x="868636" y="1485936"/>
          <a:ext cx="10363200" cy="461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4400"/>
                <a:gridCol w="3454400"/>
                <a:gridCol w="3454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Objective-C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Swift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Integer</a:t>
                      </a:r>
                      <a:r>
                        <a:rPr lang="en-US" baseline="0" dirty="0" smtClean="0"/>
                        <a:t> Types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 / short / long / long long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 / Int16 / Int32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/ Int64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Decimal</a:t>
                      </a:r>
                      <a:r>
                        <a:rPr lang="en-US" baseline="0" dirty="0" smtClean="0"/>
                        <a:t>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 / double / long 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r>
                        <a:rPr lang="en-US" baseline="0" dirty="0" smtClean="0"/>
                        <a:t> / Double / &lt;NA&gt;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Boolean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char / </a:t>
                      </a:r>
                      <a:r>
                        <a:rPr lang="en-US" dirty="0" err="1" smtClean="0"/>
                        <a:t>unichar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Character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NSString</a:t>
                      </a:r>
                      <a:r>
                        <a:rPr lang="en-US" dirty="0" smtClean="0"/>
                        <a:t> 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Enumerators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enum</a:t>
                      </a:r>
                      <a:r>
                        <a:rPr lang="en-US" baseline="0" dirty="0" smtClean="0"/>
                        <a:t> &lt;name&gt; {item1, item2 …}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enum</a:t>
                      </a:r>
                      <a:r>
                        <a:rPr lang="en-US" dirty="0" smtClean="0"/>
                        <a:t> &lt;name&gt; {</a:t>
                      </a:r>
                      <a:r>
                        <a:rPr lang="en-US" b="1" dirty="0" smtClean="0"/>
                        <a:t>case</a:t>
                      </a:r>
                      <a:r>
                        <a:rPr lang="en-US" dirty="0" smtClean="0"/>
                        <a:t> item1, item2,</a:t>
                      </a:r>
                      <a:r>
                        <a:rPr lang="en-US" baseline="0" dirty="0" smtClean="0"/>
                        <a:t> …}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Array, fixed, 1-D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NSArray</a:t>
                      </a:r>
                      <a:r>
                        <a:rPr lang="en-US" dirty="0" smtClean="0"/>
                        <a:t> 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Array, dynamic,</a:t>
                      </a:r>
                      <a:r>
                        <a:rPr lang="en-US" baseline="0" dirty="0" smtClean="0"/>
                        <a:t> 1-D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NSMutableArray</a:t>
                      </a:r>
                      <a:r>
                        <a:rPr lang="en-US" dirty="0" smtClean="0"/>
                        <a:t> 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Array</a:t>
                      </a:r>
                      <a:r>
                        <a:rPr lang="en-US" dirty="0" smtClean="0"/>
                        <a:t>&lt;type&gt;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Array, dynamic, 2-D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Array</a:t>
                      </a:r>
                      <a:r>
                        <a:rPr lang="en-US" dirty="0" smtClean="0"/>
                        <a:t>&lt;</a:t>
                      </a:r>
                      <a:r>
                        <a:rPr lang="en-US" b="1" dirty="0" smtClean="0"/>
                        <a:t>Array</a:t>
                      </a:r>
                      <a:r>
                        <a:rPr lang="en-US" dirty="0" smtClean="0"/>
                        <a:t>&lt;type&gt;&gt;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Tuple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(name1:val1, name2:val2,</a:t>
                      </a:r>
                      <a:r>
                        <a:rPr lang="en-US" baseline="0" dirty="0" smtClean="0"/>
                        <a:t> name3:val3, …)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49446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457200"/>
            <a:ext cx="10364451" cy="914400"/>
          </a:xfrm>
        </p:spPr>
        <p:txBody>
          <a:bodyPr/>
          <a:lstStyle/>
          <a:p>
            <a:r>
              <a:rPr lang="en-US" cap="none" dirty="0" smtClean="0"/>
              <a:t>Programming Syntax – Declarations</a:t>
            </a:r>
            <a:endParaRPr lang="en-US" cap="none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229928689"/>
              </p:ext>
            </p:extLst>
          </p:nvPr>
        </p:nvGraphicFramePr>
        <p:xfrm>
          <a:off x="868636" y="1485936"/>
          <a:ext cx="10363200" cy="4851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4400"/>
                <a:gridCol w="3454400"/>
                <a:gridCol w="3454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Declarations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Objective-C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Swift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Primitive Constants</a:t>
                      </a:r>
                    </a:p>
                    <a:p>
                      <a:r>
                        <a:rPr lang="en-US" dirty="0" smtClean="0"/>
                        <a:t>(numbers,</a:t>
                      </a:r>
                      <a:r>
                        <a:rPr lang="en-US" baseline="0" dirty="0" smtClean="0"/>
                        <a:t> characters, </a:t>
                      </a:r>
                      <a:r>
                        <a:rPr lang="en-US" baseline="0" dirty="0" err="1" smtClean="0"/>
                        <a:t>booleans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const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 MY_INT_CONST = 100;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let </a:t>
                      </a:r>
                      <a:r>
                        <a:rPr lang="en-US" dirty="0" err="1" smtClean="0"/>
                        <a:t>my_int_const</a:t>
                      </a:r>
                      <a:r>
                        <a:rPr lang="en-US" baseline="0" dirty="0" smtClean="0"/>
                        <a:t> = 100</a:t>
                      </a:r>
                    </a:p>
                    <a:p>
                      <a:r>
                        <a:rPr lang="en-US" baseline="0" dirty="0" smtClean="0"/>
                        <a:t>or</a:t>
                      </a:r>
                    </a:p>
                    <a:p>
                      <a:r>
                        <a:rPr lang="en-US" baseline="0" dirty="0" smtClean="0"/>
                        <a:t>let </a:t>
                      </a:r>
                      <a:r>
                        <a:rPr lang="en-US" baseline="0" dirty="0" err="1" smtClean="0"/>
                        <a:t>my_int_const</a:t>
                      </a:r>
                      <a:r>
                        <a:rPr lang="en-US" baseline="0" dirty="0" smtClean="0"/>
                        <a:t> :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 = 100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Primitive Variables</a:t>
                      </a:r>
                    </a:p>
                    <a:p>
                      <a:r>
                        <a:rPr lang="en-US" dirty="0" smtClean="0"/>
                        <a:t>(numbers, characters, </a:t>
                      </a:r>
                      <a:r>
                        <a:rPr lang="en-US" dirty="0" err="1" smtClean="0"/>
                        <a:t>booleans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my_int</a:t>
                      </a:r>
                      <a:r>
                        <a:rPr lang="en-US" dirty="0" smtClean="0"/>
                        <a:t>; </a:t>
                      </a:r>
                      <a:r>
                        <a:rPr lang="en-US" dirty="0" err="1" smtClean="0"/>
                        <a:t>my_int</a:t>
                      </a:r>
                      <a:r>
                        <a:rPr lang="en-US" dirty="0" smtClean="0"/>
                        <a:t> = 5;</a:t>
                      </a:r>
                    </a:p>
                    <a:p>
                      <a:r>
                        <a:rPr lang="en-US" dirty="0" smtClean="0"/>
                        <a:t>or</a:t>
                      </a:r>
                    </a:p>
                    <a:p>
                      <a:r>
                        <a:rPr lang="en-US" dirty="0" err="1" smtClean="0"/>
                        <a:t>int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my_int</a:t>
                      </a:r>
                      <a:r>
                        <a:rPr lang="en-US" baseline="0" dirty="0" smtClean="0"/>
                        <a:t> = 5;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var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my_int</a:t>
                      </a:r>
                      <a:r>
                        <a:rPr lang="en-US" dirty="0" smtClean="0"/>
                        <a:t> = 5</a:t>
                      </a:r>
                    </a:p>
                    <a:p>
                      <a:r>
                        <a:rPr lang="en-US" dirty="0" smtClean="0"/>
                        <a:t>or</a:t>
                      </a:r>
                    </a:p>
                    <a:p>
                      <a:r>
                        <a:rPr lang="en-US" baseline="0" dirty="0" err="1" smtClean="0"/>
                        <a:t>var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my_int</a:t>
                      </a:r>
                      <a:r>
                        <a:rPr lang="en-US" baseline="0" dirty="0" smtClean="0"/>
                        <a:t> :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 = 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Strings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NSString</a:t>
                      </a:r>
                      <a:r>
                        <a:rPr lang="en-US" dirty="0" smtClean="0"/>
                        <a:t> *</a:t>
                      </a:r>
                      <a:r>
                        <a:rPr lang="en-US" dirty="0" err="1" smtClean="0"/>
                        <a:t>my_str</a:t>
                      </a:r>
                      <a:r>
                        <a:rPr lang="en-US" dirty="0" smtClean="0"/>
                        <a:t> = @”</a:t>
                      </a:r>
                      <a:r>
                        <a:rPr lang="en-US" dirty="0" err="1" smtClean="0"/>
                        <a:t>iOS</a:t>
                      </a:r>
                      <a:r>
                        <a:rPr lang="en-US" dirty="0" smtClean="0"/>
                        <a:t>”;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let </a:t>
                      </a:r>
                      <a:r>
                        <a:rPr lang="en-US" dirty="0" err="1" smtClean="0"/>
                        <a:t>my_str</a:t>
                      </a:r>
                      <a:r>
                        <a:rPr lang="en-US" baseline="0" dirty="0" smtClean="0"/>
                        <a:t> = “</a:t>
                      </a:r>
                      <a:r>
                        <a:rPr lang="en-US" baseline="0" dirty="0" err="1" smtClean="0"/>
                        <a:t>iOS</a:t>
                      </a:r>
                      <a:r>
                        <a:rPr lang="en-US" baseline="0" dirty="0" smtClean="0"/>
                        <a:t>”    // immutable</a:t>
                      </a:r>
                    </a:p>
                    <a:p>
                      <a:r>
                        <a:rPr lang="en-US" baseline="0" dirty="0" err="1" smtClean="0"/>
                        <a:t>var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my_str</a:t>
                      </a:r>
                      <a:r>
                        <a:rPr lang="en-US" baseline="0" dirty="0" smtClean="0"/>
                        <a:t> = “</a:t>
                      </a:r>
                      <a:r>
                        <a:rPr lang="en-US" baseline="0" dirty="0" err="1" smtClean="0"/>
                        <a:t>iOS</a:t>
                      </a:r>
                      <a:r>
                        <a:rPr lang="en-US" baseline="0" dirty="0" smtClean="0"/>
                        <a:t>”   // mutable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Arrays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NSArray</a:t>
                      </a:r>
                      <a:r>
                        <a:rPr lang="en-US" dirty="0" smtClean="0"/>
                        <a:t> *</a:t>
                      </a:r>
                      <a:r>
                        <a:rPr lang="en-US" dirty="0" err="1" smtClean="0"/>
                        <a:t>my_arr</a:t>
                      </a:r>
                      <a:r>
                        <a:rPr lang="en-US" dirty="0" smtClean="0"/>
                        <a:t> = [</a:t>
                      </a:r>
                      <a:r>
                        <a:rPr lang="en-US" dirty="0" err="1" smtClean="0"/>
                        <a:t>NSArray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arrayWithObjects</a:t>
                      </a:r>
                      <a:r>
                        <a:rPr lang="en-US" baseline="0" dirty="0" smtClean="0"/>
                        <a:t>: @”o1”, “o2”];</a:t>
                      </a:r>
                    </a:p>
                    <a:p>
                      <a:endParaRPr lang="en-US" baseline="0" dirty="0" smtClean="0"/>
                    </a:p>
                    <a:p>
                      <a:r>
                        <a:rPr lang="en-US" baseline="0" dirty="0" err="1" smtClean="0"/>
                        <a:t>NSMutable</a:t>
                      </a:r>
                      <a:r>
                        <a:rPr lang="en-US" baseline="0" dirty="0" smtClean="0"/>
                        <a:t> *my_arr_2 = [</a:t>
                      </a:r>
                      <a:r>
                        <a:rPr lang="en-US" baseline="0" dirty="0" err="1" smtClean="0"/>
                        <a:t>NSMutableArray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arrayWithObjects</a:t>
                      </a:r>
                      <a:r>
                        <a:rPr lang="en-US" baseline="0" dirty="0" smtClean="0"/>
                        <a:t>: @”OX”, @”OY”];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my_arr</a:t>
                      </a:r>
                      <a:r>
                        <a:rPr lang="en-US" baseline="0" dirty="0" smtClean="0"/>
                        <a:t> = [“o1”, “o2]</a:t>
                      </a:r>
                    </a:p>
                    <a:p>
                      <a:endParaRPr lang="en-US" baseline="0" dirty="0" smtClean="0"/>
                    </a:p>
                    <a:p>
                      <a:endParaRPr lang="en-US" baseline="0" dirty="0" smtClean="0"/>
                    </a:p>
                    <a:p>
                      <a:r>
                        <a:rPr lang="en-US" baseline="0" dirty="0" err="1" smtClean="0"/>
                        <a:t>var</a:t>
                      </a:r>
                      <a:r>
                        <a:rPr lang="en-US" baseline="0" dirty="0" smtClean="0"/>
                        <a:t> my_arr_2 = [“OX”, “OY”]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91398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457200"/>
            <a:ext cx="10364451" cy="914400"/>
          </a:xfrm>
        </p:spPr>
        <p:txBody>
          <a:bodyPr/>
          <a:lstStyle/>
          <a:p>
            <a:r>
              <a:rPr lang="en-US" cap="none" dirty="0" smtClean="0"/>
              <a:t>Programming Syntax – Conditional Processing</a:t>
            </a:r>
            <a:endParaRPr lang="en-US" cap="none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051793980"/>
              </p:ext>
            </p:extLst>
          </p:nvPr>
        </p:nvGraphicFramePr>
        <p:xfrm>
          <a:off x="868636" y="1485936"/>
          <a:ext cx="10363200" cy="4759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4400"/>
                <a:gridCol w="3454400"/>
                <a:gridCol w="3454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Conditional</a:t>
                      </a:r>
                      <a:r>
                        <a:rPr lang="en-US" baseline="0" dirty="0" smtClean="0"/>
                        <a:t> Construct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Objective-C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Swift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if … else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condition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instructions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sz="18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«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else {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instructions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»</a:t>
                      </a:r>
                      <a:endParaRPr lang="en-US" baseline="0" dirty="0" smtClean="0"/>
                    </a:p>
                    <a:p>
                      <a:endParaRPr lang="en-US" baseline="0" dirty="0" smtClean="0"/>
                    </a:p>
                    <a:p>
                      <a:r>
                        <a:rPr lang="en-US" baseline="0" dirty="0" smtClean="0"/>
                        <a:t>// else is optional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in Objective-C</a:t>
                      </a:r>
                    </a:p>
                    <a:p>
                      <a:r>
                        <a:rPr lang="en-US" dirty="0" smtClean="0"/>
                        <a:t>(no</a:t>
                      </a:r>
                      <a:r>
                        <a:rPr lang="en-US" baseline="0" dirty="0" smtClean="0"/>
                        <a:t> semi-colons after statements)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if … else if … else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condition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instructions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else if (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condition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instructions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sz="18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...</a:t>
                      </a:r>
                    </a:p>
                    <a:p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«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else {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instructions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»</a:t>
                      </a:r>
                      <a:endParaRPr lang="en-US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in Objective-C</a:t>
                      </a:r>
                    </a:p>
                    <a:p>
                      <a:r>
                        <a:rPr lang="en-US" dirty="0" smtClean="0"/>
                        <a:t>(no</a:t>
                      </a:r>
                      <a:r>
                        <a:rPr lang="en-US" baseline="0" dirty="0" smtClean="0"/>
                        <a:t> semi-colons after statements)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switch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switch (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variable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  <a:endParaRPr lang="en-US" sz="18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case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case1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instructions «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break;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»</a:t>
                      </a:r>
                    </a:p>
                    <a:p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...</a:t>
                      </a:r>
                    </a:p>
                    <a:p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«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default: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instructions»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}	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switch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variable 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  <a:endParaRPr lang="en-US" sz="18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case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case1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instructions</a:t>
                      </a:r>
                    </a:p>
                    <a:p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...</a:t>
                      </a:r>
                    </a:p>
                    <a:p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«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default: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instructions»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}	</a:t>
                      </a:r>
                    </a:p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// no break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86125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457200"/>
            <a:ext cx="10364451" cy="914400"/>
          </a:xfrm>
        </p:spPr>
        <p:txBody>
          <a:bodyPr/>
          <a:lstStyle/>
          <a:p>
            <a:r>
              <a:rPr lang="en-US" cap="none" dirty="0" smtClean="0"/>
              <a:t>Programming Syntax – Loops</a:t>
            </a:r>
            <a:endParaRPr lang="en-US" cap="none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298351420"/>
              </p:ext>
            </p:extLst>
          </p:nvPr>
        </p:nvGraphicFramePr>
        <p:xfrm>
          <a:off x="868636" y="1485936"/>
          <a:ext cx="10363200" cy="457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4400"/>
                <a:gridCol w="3454400"/>
                <a:gridCol w="3454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Looping</a:t>
                      </a:r>
                      <a:r>
                        <a:rPr lang="en-US" baseline="0" dirty="0" smtClean="0"/>
                        <a:t> Constructs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Objective-C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Swift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while</a:t>
                      </a:r>
                      <a:r>
                        <a:rPr lang="en-US" baseline="0" dirty="0" smtClean="0"/>
                        <a:t> loops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while (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condition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instructions 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in Objective-C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do-while loops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 {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instructions 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} while (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condition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in Objective-C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 loops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 (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«type» </a:t>
                      </a:r>
                      <a:r>
                        <a:rPr lang="en-US" sz="18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first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&lt;=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last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; ++</a:t>
                      </a:r>
                      <a:r>
                        <a:rPr lang="en-US" sz="18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instructions 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first 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...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last { 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instructions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} or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first 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..&lt;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last+1 { 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instructions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} </a:t>
                      </a:r>
                    </a:p>
                    <a:p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 </a:t>
                      </a: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first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&lt;=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last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++ {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instructions 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foreach</a:t>
                      </a:r>
                      <a:r>
                        <a:rPr lang="en-US" dirty="0" smtClean="0"/>
                        <a:t> loops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 (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type item 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set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instructions 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endParaRPr lang="en-US" sz="18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item 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set 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instructions 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9562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457200"/>
            <a:ext cx="10364451" cy="914400"/>
          </a:xfrm>
        </p:spPr>
        <p:txBody>
          <a:bodyPr/>
          <a:lstStyle/>
          <a:p>
            <a:r>
              <a:rPr lang="en-US" cap="none" dirty="0" smtClean="0"/>
              <a:t>Review 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828799"/>
            <a:ext cx="10363826" cy="4114800"/>
          </a:xfrm>
        </p:spPr>
        <p:txBody>
          <a:bodyPr>
            <a:normAutofit/>
          </a:bodyPr>
          <a:lstStyle/>
          <a:p>
            <a:r>
              <a:rPr lang="en-US" sz="2400" cap="none" dirty="0" smtClean="0"/>
              <a:t>Our first “Hello World” app</a:t>
            </a:r>
            <a:endParaRPr lang="en-US" sz="2400" cap="none" dirty="0" smtClean="0"/>
          </a:p>
          <a:p>
            <a:r>
              <a:rPr lang="en-US" sz="2400" cap="none" dirty="0" err="1" smtClean="0"/>
              <a:t>AppDelegates</a:t>
            </a:r>
            <a:r>
              <a:rPr lang="en-US" sz="2400" cap="none" dirty="0" smtClean="0"/>
              <a:t>, View Controllers</a:t>
            </a:r>
          </a:p>
          <a:p>
            <a:r>
              <a:rPr lang="en-US" sz="2400" cap="none" dirty="0" smtClean="0"/>
              <a:t>Understanding the </a:t>
            </a:r>
            <a:r>
              <a:rPr lang="en-US" sz="2400" cap="none" dirty="0" err="1" smtClean="0"/>
              <a:t>Xcode</a:t>
            </a:r>
            <a:r>
              <a:rPr lang="en-US" sz="2400" cap="none" dirty="0" smtClean="0"/>
              <a:t> IDE</a:t>
            </a:r>
          </a:p>
          <a:p>
            <a:r>
              <a:rPr lang="en-US" sz="2400" cap="none" dirty="0" smtClean="0"/>
              <a:t>Resources</a:t>
            </a:r>
            <a:endParaRPr lang="en-US" sz="2400" cap="none" dirty="0"/>
          </a:p>
        </p:txBody>
      </p:sp>
    </p:spTree>
    <p:extLst>
      <p:ext uri="{BB962C8B-B14F-4D97-AF65-F5344CB8AC3E}">
        <p14:creationId xmlns:p14="http://schemas.microsoft.com/office/powerpoint/2010/main" val="666177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457200"/>
            <a:ext cx="10364451" cy="914400"/>
          </a:xfrm>
        </p:spPr>
        <p:txBody>
          <a:bodyPr/>
          <a:lstStyle/>
          <a:p>
            <a:r>
              <a:rPr lang="en-US" cap="none" dirty="0" smtClean="0"/>
              <a:t>Programming Syntax – Functions</a:t>
            </a:r>
            <a:endParaRPr lang="en-US" cap="none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532530917"/>
              </p:ext>
            </p:extLst>
          </p:nvPr>
        </p:nvGraphicFramePr>
        <p:xfrm>
          <a:off x="868636" y="1485936"/>
          <a:ext cx="10363200" cy="4577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4400"/>
                <a:gridCol w="3454400"/>
                <a:gridCol w="3454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 Action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Objective-C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Swift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Basic/Void 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foo(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«parameters»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instructions</a:t>
                      </a:r>
                      <a:r>
                        <a:rPr lang="en-US" sz="18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func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foo(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«parameters»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instructions 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Value</a:t>
                      </a:r>
                      <a:r>
                        <a:rPr lang="en-US" baseline="0" dirty="0" smtClean="0"/>
                        <a:t> Returning 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type 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foo(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«parameters»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instructions ... 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value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; }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func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foo(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«parameters»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-&gt;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type 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instructions ... 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return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value 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Calling a 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foo(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«parameters»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in Objective-C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Required </a:t>
                      </a:r>
                      <a:r>
                        <a:rPr lang="en-US" b="1" dirty="0" smtClean="0"/>
                        <a:t>main</a:t>
                      </a:r>
                      <a:r>
                        <a:rPr lang="en-US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«global declarations»</a:t>
                      </a:r>
                    </a:p>
                    <a:p>
                      <a:endParaRPr 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main(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«</a:t>
                      </a: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argc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char *</a:t>
                      </a: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argv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[]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»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  <a:endParaRPr lang="en-US" sz="18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instructions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}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2513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457200"/>
            <a:ext cx="10364451" cy="914400"/>
          </a:xfrm>
        </p:spPr>
        <p:txBody>
          <a:bodyPr/>
          <a:lstStyle/>
          <a:p>
            <a:r>
              <a:rPr lang="en-US" cap="none" dirty="0" smtClean="0"/>
              <a:t>Programming Syntax – I/O</a:t>
            </a:r>
            <a:endParaRPr lang="en-US" cap="none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570458330"/>
              </p:ext>
            </p:extLst>
          </p:nvPr>
        </p:nvGraphicFramePr>
        <p:xfrm>
          <a:off x="868636" y="1485936"/>
          <a:ext cx="10363200" cy="4759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4400"/>
                <a:gridCol w="3454400"/>
                <a:gridCol w="3454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I/O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Objective-C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Swift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stdin</a:t>
                      </a:r>
                      <a:r>
                        <a:rPr lang="en-US" dirty="0" smtClean="0"/>
                        <a:t> (keyboard)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= 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[[</a:t>
                      </a: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NSFileHandle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fileHandleWithStandardInput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readDataToEndOfFile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</a:p>
                    <a:p>
                      <a:endParaRPr lang="en-US" sz="18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NSFileHandle.fileHandleWithStandardInput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stdout</a:t>
                      </a:r>
                      <a:r>
                        <a:rPr lang="en-US" dirty="0" smtClean="0"/>
                        <a:t> (screen)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NSLog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(data);</a:t>
                      </a:r>
                    </a:p>
                    <a:p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[[</a:t>
                      </a: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NSFileHandle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fileHandleWithStandardOutput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writeData:</a:t>
                      </a:r>
                      <a:r>
                        <a:rPr lang="en-US" sz="18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		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println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		</a:t>
                      </a:r>
                    </a:p>
                    <a:p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</a:p>
                    <a:p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NSFileHandle.fileHandleWithStandardOutput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sz="18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stderr</a:t>
                      </a:r>
                      <a:r>
                        <a:rPr lang="en-US" dirty="0" smtClean="0"/>
                        <a:t> (screen)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[[</a:t>
                      </a: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NSFileHandle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fileHandleWithStandardError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writeData:</a:t>
                      </a:r>
                      <a:r>
                        <a:rPr lang="en-US" sz="18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];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</a:p>
                    <a:p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NSAssert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condition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description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NSFileHandle.fileHandleWithStandardError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7730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457200"/>
            <a:ext cx="10364451" cy="914400"/>
          </a:xfrm>
        </p:spPr>
        <p:txBody>
          <a:bodyPr/>
          <a:lstStyle/>
          <a:p>
            <a:r>
              <a:rPr lang="en-US" cap="none" dirty="0" smtClean="0"/>
              <a:t>Programming Syntax – Exceptions</a:t>
            </a:r>
            <a:endParaRPr lang="en-US" cap="none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085431820"/>
              </p:ext>
            </p:extLst>
          </p:nvPr>
        </p:nvGraphicFramePr>
        <p:xfrm>
          <a:off x="868636" y="1485936"/>
          <a:ext cx="10363200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4400"/>
                <a:gridCol w="3454400"/>
                <a:gridCol w="3454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Exception 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Objective-C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Swift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throw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@throw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exception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try … catch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@try {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instructions 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} @catch (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exception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instructions 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... «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@finally {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instructions 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»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assert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NSAssert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condition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description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assert(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condition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«,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description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»)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7711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457200"/>
            <a:ext cx="10364451" cy="609600"/>
          </a:xfrm>
        </p:spPr>
        <p:txBody>
          <a:bodyPr/>
          <a:lstStyle/>
          <a:p>
            <a:r>
              <a:rPr lang="en-US" cap="none" dirty="0" smtClean="0"/>
              <a:t>Swift quick facts</a:t>
            </a:r>
            <a:endParaRPr lang="en-US" cap="none" dirty="0"/>
          </a:p>
        </p:txBody>
      </p:sp>
      <p:pic>
        <p:nvPicPr>
          <p:cNvPr id="5" name="Content Placeholder 4" descr="Screen Shot 2014-10-19 at 1.05.31 PM.png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5" t="16197" r="17018" b="2051"/>
          <a:stretch/>
        </p:blipFill>
        <p:spPr>
          <a:xfrm>
            <a:off x="1562100" y="1054101"/>
            <a:ext cx="9115016" cy="5593524"/>
          </a:xfrm>
        </p:spPr>
      </p:pic>
    </p:spTree>
    <p:extLst>
      <p:ext uri="{BB962C8B-B14F-4D97-AF65-F5344CB8AC3E}">
        <p14:creationId xmlns:p14="http://schemas.microsoft.com/office/powerpoint/2010/main" val="1467970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457200"/>
            <a:ext cx="10364451" cy="762000"/>
          </a:xfrm>
        </p:spPr>
        <p:txBody>
          <a:bodyPr/>
          <a:lstStyle/>
          <a:p>
            <a:r>
              <a:rPr lang="en-US" cap="none" dirty="0" smtClean="0"/>
              <a:t>Objective</a:t>
            </a:r>
            <a:r>
              <a:rPr lang="en-US" cap="none" dirty="0" smtClean="0"/>
              <a:t>-</a:t>
            </a:r>
            <a:r>
              <a:rPr lang="en-US" cap="none" dirty="0" smtClean="0"/>
              <a:t>C </a:t>
            </a:r>
            <a:r>
              <a:rPr lang="en-US" cap="none" dirty="0" err="1" smtClean="0"/>
              <a:t>vs</a:t>
            </a:r>
            <a:r>
              <a:rPr lang="en-US" cap="none" dirty="0" smtClean="0"/>
              <a:t> Swift – Hello World</a:t>
            </a:r>
            <a:endParaRPr lang="en-US" cap="none" dirty="0"/>
          </a:p>
        </p:txBody>
      </p:sp>
      <p:pic>
        <p:nvPicPr>
          <p:cNvPr id="7" name="Picture 6" descr="Screen Shot 2015-01-10 at 12.01.0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6" t="64815" r="19213" b="6482"/>
          <a:stretch/>
        </p:blipFill>
        <p:spPr>
          <a:xfrm>
            <a:off x="736600" y="1460500"/>
            <a:ext cx="9144000" cy="26149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 descr="Screen Shot 2015-01-10 at 12.23.28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4" t="67407" r="18982" b="7963"/>
          <a:stretch/>
        </p:blipFill>
        <p:spPr>
          <a:xfrm>
            <a:off x="736600" y="4318000"/>
            <a:ext cx="9144000" cy="22273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10274300" y="1524000"/>
            <a:ext cx="1562101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It is the same code but much simpler to understand in Swift –</a:t>
            </a:r>
          </a:p>
          <a:p>
            <a:r>
              <a:rPr lang="en-US" sz="2400" dirty="0"/>
              <a:t>n</a:t>
            </a:r>
            <a:r>
              <a:rPr lang="en-US" sz="2400" dirty="0" smtClean="0"/>
              <a:t>o more pointers, allocators, @ for strings, semi-colons</a:t>
            </a:r>
            <a:endParaRPr lang="en-US" sz="2400" dirty="0"/>
          </a:p>
        </p:txBody>
      </p:sp>
      <p:sp>
        <p:nvSpPr>
          <p:cNvPr id="16" name="Frame 15"/>
          <p:cNvSpPr/>
          <p:nvPr/>
        </p:nvSpPr>
        <p:spPr>
          <a:xfrm>
            <a:off x="2768600" y="2082800"/>
            <a:ext cx="228600" cy="21590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ame 16"/>
          <p:cNvSpPr/>
          <p:nvPr/>
        </p:nvSpPr>
        <p:spPr>
          <a:xfrm>
            <a:off x="4914900" y="2044700"/>
            <a:ext cx="2120900" cy="26670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ame 17"/>
          <p:cNvSpPr/>
          <p:nvPr/>
        </p:nvSpPr>
        <p:spPr>
          <a:xfrm>
            <a:off x="8585200" y="2082800"/>
            <a:ext cx="241300" cy="25400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/>
          <p:cNvSpPr/>
          <p:nvPr/>
        </p:nvSpPr>
        <p:spPr>
          <a:xfrm>
            <a:off x="6718300" y="2514600"/>
            <a:ext cx="215900" cy="22860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660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457200"/>
            <a:ext cx="10364451" cy="762000"/>
          </a:xfrm>
        </p:spPr>
        <p:txBody>
          <a:bodyPr/>
          <a:lstStyle/>
          <a:p>
            <a:r>
              <a:rPr lang="en-US" cap="none" dirty="0" smtClean="0"/>
              <a:t>Objective</a:t>
            </a:r>
            <a:r>
              <a:rPr lang="en-US" cap="none" dirty="0" smtClean="0"/>
              <a:t>-</a:t>
            </a:r>
            <a:r>
              <a:rPr lang="en-US" cap="none" dirty="0" smtClean="0"/>
              <a:t>C </a:t>
            </a:r>
            <a:r>
              <a:rPr lang="en-US" cap="none" dirty="0" err="1" smtClean="0"/>
              <a:t>vs</a:t>
            </a:r>
            <a:r>
              <a:rPr lang="en-US" cap="none" dirty="0" smtClean="0"/>
              <a:t> Swift – Joining Phrases</a:t>
            </a:r>
            <a:endParaRPr lang="en-US" cap="none" dirty="0"/>
          </a:p>
        </p:txBody>
      </p:sp>
      <p:pic>
        <p:nvPicPr>
          <p:cNvPr id="4" name="Picture 3" descr="Screen Shot 2015-01-10 at 3.24.35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1" t="20000" r="12268" b="10741"/>
          <a:stretch/>
        </p:blipFill>
        <p:spPr>
          <a:xfrm>
            <a:off x="1155700" y="1371600"/>
            <a:ext cx="9753600" cy="50947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8445500" y="4864100"/>
            <a:ext cx="156210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How about now?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766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457200"/>
            <a:ext cx="10364451" cy="914400"/>
          </a:xfrm>
        </p:spPr>
        <p:txBody>
          <a:bodyPr/>
          <a:lstStyle/>
          <a:p>
            <a:r>
              <a:rPr lang="en-US" cap="none" dirty="0" smtClean="0"/>
              <a:t>Basic Swift Constructs 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447800"/>
            <a:ext cx="10363826" cy="4876800"/>
          </a:xfrm>
        </p:spPr>
        <p:txBody>
          <a:bodyPr>
            <a:normAutofit/>
          </a:bodyPr>
          <a:lstStyle/>
          <a:p>
            <a:r>
              <a:rPr lang="en-US" sz="2400" cap="none" dirty="0" smtClean="0"/>
              <a:t>Data Types – define what type of data in use</a:t>
            </a:r>
          </a:p>
          <a:p>
            <a:pPr lvl="1"/>
            <a:r>
              <a:rPr lang="en-US" sz="2200" cap="none" dirty="0" smtClean="0"/>
              <a:t>Numbers </a:t>
            </a:r>
            <a:r>
              <a:rPr lang="en-US" sz="2200" cap="none" dirty="0"/>
              <a:t>(</a:t>
            </a:r>
            <a:r>
              <a:rPr lang="en-US" sz="2200" cap="none" dirty="0" err="1" smtClean="0"/>
              <a:t>Int</a:t>
            </a:r>
            <a:r>
              <a:rPr lang="en-US" sz="2200" cap="none" dirty="0" smtClean="0"/>
              <a:t>, Double) , </a:t>
            </a:r>
            <a:r>
              <a:rPr lang="en-US" sz="2200" cap="none" dirty="0" smtClean="0"/>
              <a:t>Text (String) , Multi-Value (Tuples)</a:t>
            </a:r>
          </a:p>
          <a:p>
            <a:pPr lvl="1"/>
            <a:r>
              <a:rPr lang="en-US" sz="2200" cap="none" dirty="0" smtClean="0"/>
              <a:t>Other data types – introduced when used later in </a:t>
            </a:r>
            <a:r>
              <a:rPr lang="en-US" sz="2200" cap="none" dirty="0" err="1" smtClean="0"/>
              <a:t>clas</a:t>
            </a:r>
            <a:endParaRPr lang="en-US" sz="2200" cap="none" dirty="0" smtClean="0"/>
          </a:p>
          <a:p>
            <a:r>
              <a:rPr lang="en-US" sz="2400" cap="none" dirty="0" smtClean="0"/>
              <a:t>Decision Making Code – decide which code to execute</a:t>
            </a:r>
          </a:p>
          <a:p>
            <a:pPr lvl="1"/>
            <a:r>
              <a:rPr lang="en-US" sz="2200" cap="none" dirty="0" smtClean="0"/>
              <a:t>If , </a:t>
            </a:r>
            <a:r>
              <a:rPr lang="en-US" sz="2200" cap="none" dirty="0" smtClean="0"/>
              <a:t>If-else , </a:t>
            </a:r>
            <a:r>
              <a:rPr lang="en-US" sz="2200" cap="none" dirty="0" smtClean="0"/>
              <a:t>If-else if , </a:t>
            </a:r>
            <a:r>
              <a:rPr lang="en-US" sz="2200" cap="none" dirty="0" smtClean="0"/>
              <a:t>switch</a:t>
            </a:r>
            <a:endParaRPr lang="en-US" sz="2200" cap="none" dirty="0" smtClean="0"/>
          </a:p>
          <a:p>
            <a:r>
              <a:rPr lang="en-US" sz="2400" cap="none" dirty="0" smtClean="0"/>
              <a:t>Loops – repeating same code many times as needed</a:t>
            </a:r>
          </a:p>
          <a:p>
            <a:pPr lvl="1"/>
            <a:r>
              <a:rPr lang="en-US" sz="2200" cap="none" dirty="0" smtClean="0"/>
              <a:t>while , do-while , for</a:t>
            </a:r>
          </a:p>
          <a:p>
            <a:pPr lvl="1"/>
            <a:r>
              <a:rPr lang="en-US" sz="2200" cap="none" dirty="0" smtClean="0"/>
              <a:t>Various ways of handling ranges</a:t>
            </a:r>
            <a:endParaRPr lang="en-US" sz="2200" cap="none" dirty="0" smtClean="0"/>
          </a:p>
          <a:p>
            <a:r>
              <a:rPr lang="en-US" sz="2400" cap="none" dirty="0" smtClean="0"/>
              <a:t>Arrays – collections of similar type of data</a:t>
            </a:r>
            <a:endParaRPr lang="en-US" sz="2400" cap="none" dirty="0"/>
          </a:p>
        </p:txBody>
      </p:sp>
    </p:spTree>
    <p:extLst>
      <p:ext uri="{BB962C8B-B14F-4D97-AF65-F5344CB8AC3E}">
        <p14:creationId xmlns:p14="http://schemas.microsoft.com/office/powerpoint/2010/main" val="50803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457200"/>
            <a:ext cx="10364451" cy="762000"/>
          </a:xfrm>
        </p:spPr>
        <p:txBody>
          <a:bodyPr/>
          <a:lstStyle/>
          <a:p>
            <a:r>
              <a:rPr lang="en-US" cap="none" dirty="0" smtClean="0"/>
              <a:t>Swift Playgrounds – code sandbox</a:t>
            </a:r>
            <a:endParaRPr lang="en-US" cap="non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1422400"/>
            <a:ext cx="8610600" cy="504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66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457200"/>
            <a:ext cx="10364451" cy="762000"/>
          </a:xfrm>
        </p:spPr>
        <p:txBody>
          <a:bodyPr/>
          <a:lstStyle/>
          <a:p>
            <a:r>
              <a:rPr lang="en-US" cap="none" dirty="0" smtClean="0"/>
              <a:t>Swift Playgrounds – 2</a:t>
            </a:r>
            <a:endParaRPr lang="en-US" cap="non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846" y="1222518"/>
            <a:ext cx="8988254" cy="525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00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457200"/>
            <a:ext cx="10364451" cy="762000"/>
          </a:xfrm>
        </p:spPr>
        <p:txBody>
          <a:bodyPr/>
          <a:lstStyle/>
          <a:p>
            <a:r>
              <a:rPr lang="en-US" cap="none" dirty="0" smtClean="0"/>
              <a:t>Swift Playgrounds – 3</a:t>
            </a:r>
            <a:endParaRPr lang="en-US" cap="none" dirty="0"/>
          </a:p>
        </p:txBody>
      </p:sp>
      <p:pic>
        <p:nvPicPr>
          <p:cNvPr id="6" name="Picture 5" descr="Screen Shot 2015-01-11 at 9.12.31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8" t="3889" r="6776" b="49693"/>
          <a:stretch/>
        </p:blipFill>
        <p:spPr>
          <a:xfrm>
            <a:off x="825500" y="406400"/>
            <a:ext cx="10185400" cy="5854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43800" y="4864100"/>
            <a:ext cx="246380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This is the default playground file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300428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TC104033925[[fn=Droplet]]</Template>
  <TotalTime>10688</TotalTime>
  <Words>1052</Words>
  <Application>Microsoft Macintosh PowerPoint</Application>
  <PresentationFormat>Custom</PresentationFormat>
  <Paragraphs>204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Droplet</vt:lpstr>
      <vt:lpstr>CIS 55 –  iOS Programming</vt:lpstr>
      <vt:lpstr>Lecture Agenda</vt:lpstr>
      <vt:lpstr>Review </vt:lpstr>
      <vt:lpstr>Objective-C vs Swift – Hello World</vt:lpstr>
      <vt:lpstr>Objective-C vs Swift – Joining Phrases</vt:lpstr>
      <vt:lpstr>Basic Swift Constructs </vt:lpstr>
      <vt:lpstr>Swift Playgrounds – code sandbox</vt:lpstr>
      <vt:lpstr>Swift Playgrounds – 2</vt:lpstr>
      <vt:lpstr>Swift Playgrounds – 3</vt:lpstr>
      <vt:lpstr>Swift Playgrounds –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Programming Syntax – Data Types</vt:lpstr>
      <vt:lpstr>Programming Syntax – Declarations</vt:lpstr>
      <vt:lpstr>Programming Syntax – Conditional Processing</vt:lpstr>
      <vt:lpstr>Programming Syntax – Loops</vt:lpstr>
      <vt:lpstr>Programming Syntax – Functions</vt:lpstr>
      <vt:lpstr>Programming Syntax – I/O</vt:lpstr>
      <vt:lpstr>Programming Syntax – Exceptions</vt:lpstr>
      <vt:lpstr>Swift quick facts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 55 –  iOS Programming</dc:title>
  <dc:creator>Microsoft account</dc:creator>
  <cp:lastModifiedBy>Manish  Goel</cp:lastModifiedBy>
  <cp:revision>72</cp:revision>
  <dcterms:created xsi:type="dcterms:W3CDTF">2014-09-22T05:29:11Z</dcterms:created>
  <dcterms:modified xsi:type="dcterms:W3CDTF">2015-01-13T01:30:49Z</dcterms:modified>
</cp:coreProperties>
</file>